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76" r:id="rId2"/>
    <p:sldId id="279" r:id="rId3"/>
    <p:sldId id="280" r:id="rId4"/>
    <p:sldId id="278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4" r:id="rId20"/>
    <p:sldId id="275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170BB5"/>
    <a:srgbClr val="33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0ED809D-7E76-4550-B8E4-F54797D6460A}" type="datetimeFigureOut">
              <a:rPr lang="en-US" smtClean="0"/>
              <a:pPr/>
              <a:t>8/1/2019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881F562-01AE-4730-B029-487D4D698E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D809D-7E76-4550-B8E4-F54797D6460A}" type="datetimeFigureOut">
              <a:rPr lang="en-US" smtClean="0"/>
              <a:pPr/>
              <a:t>8/1/2019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F562-01AE-4730-B029-487D4D698E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D809D-7E76-4550-B8E4-F54797D6460A}" type="datetimeFigureOut">
              <a:rPr lang="en-US" smtClean="0"/>
              <a:pPr/>
              <a:t>8/1/2019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F562-01AE-4730-B029-487D4D698E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0ED809D-7E76-4550-B8E4-F54797D6460A}" type="datetimeFigureOut">
              <a:rPr lang="en-US" smtClean="0"/>
              <a:pPr/>
              <a:t>8/1/2019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881F562-01AE-4730-B029-487D4D698E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0ED809D-7E76-4550-B8E4-F54797D6460A}" type="datetimeFigureOut">
              <a:rPr lang="en-US" smtClean="0"/>
              <a:pPr/>
              <a:t>8/1/2019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881F562-01AE-4730-B029-487D4D698E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D809D-7E76-4550-B8E4-F54797D6460A}" type="datetimeFigureOut">
              <a:rPr lang="en-US" smtClean="0"/>
              <a:pPr/>
              <a:t>8/1/2019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F562-01AE-4730-B029-487D4D698E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D809D-7E76-4550-B8E4-F54797D6460A}" type="datetimeFigureOut">
              <a:rPr lang="en-US" smtClean="0"/>
              <a:pPr/>
              <a:t>8/1/2019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F562-01AE-4730-B029-487D4D698E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0ED809D-7E76-4550-B8E4-F54797D6460A}" type="datetimeFigureOut">
              <a:rPr lang="en-US" smtClean="0"/>
              <a:pPr/>
              <a:t>8/1/2019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881F562-01AE-4730-B029-487D4D698E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D809D-7E76-4550-B8E4-F54797D6460A}" type="datetimeFigureOut">
              <a:rPr lang="en-US" smtClean="0"/>
              <a:pPr/>
              <a:t>8/1/2019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F562-01AE-4730-B029-487D4D698E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0ED809D-7E76-4550-B8E4-F54797D6460A}" type="datetimeFigureOut">
              <a:rPr lang="en-US" smtClean="0"/>
              <a:pPr/>
              <a:t>8/1/2019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881F562-01AE-4730-B029-487D4D698E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0ED809D-7E76-4550-B8E4-F54797D6460A}" type="datetimeFigureOut">
              <a:rPr lang="en-US" smtClean="0"/>
              <a:pPr/>
              <a:t>8/1/2019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881F562-01AE-4730-B029-487D4D698E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0ED809D-7E76-4550-B8E4-F54797D6460A}" type="datetimeFigureOut">
              <a:rPr lang="en-US" smtClean="0"/>
              <a:pPr/>
              <a:t>8/1/2019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881F562-01AE-4730-B029-487D4D698E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padivision.org/division" TargetMode="External"/><Relationship Id="rId2" Type="http://schemas.openxmlformats.org/officeDocument/2006/relationships/hyperlink" Target="https://en.oxforddictionaries.com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Rectangle 2"/>
          <p:cNvSpPr/>
          <p:nvPr/>
        </p:nvSpPr>
        <p:spPr>
          <a:xfrm>
            <a:off x="1" y="2967335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SPORTS PSYCHOLOGY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67818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   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Group Structure</a:t>
            </a:r>
            <a:endParaRPr lang="en-US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>
                <a:srgbClr val="7030A0"/>
              </a:buClr>
              <a:buSzPct val="100000"/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Group Roles</a:t>
            </a:r>
          </a:p>
          <a:p>
            <a:pPr>
              <a:buClr>
                <a:srgbClr val="7030A0"/>
              </a:buClr>
              <a:buSzPct val="100000"/>
              <a:buNone/>
            </a:pP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  a)Formal and Informal  Roles</a:t>
            </a:r>
          </a:p>
          <a:p>
            <a:pPr>
              <a:buClr>
                <a:srgbClr val="7030A0"/>
              </a:buClr>
              <a:buSzPct val="100000"/>
              <a:buNone/>
            </a:pP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  b)Role Clarity</a:t>
            </a:r>
          </a:p>
          <a:p>
            <a:pPr>
              <a:buClr>
                <a:srgbClr val="7030A0"/>
              </a:buClr>
              <a:buSzPct val="100000"/>
              <a:buNone/>
            </a:pP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  c)Role Acceptance</a:t>
            </a:r>
          </a:p>
          <a:p>
            <a:pPr>
              <a:buClr>
                <a:srgbClr val="7030A0"/>
              </a:buClr>
              <a:buSzPct val="100000"/>
              <a:buNone/>
            </a:pP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  d)Role Conflicts</a:t>
            </a:r>
          </a:p>
          <a:p>
            <a:pPr>
              <a:buClr>
                <a:srgbClr val="7030A0"/>
              </a:buClr>
              <a:buSzPct val="100000"/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Group Norms</a:t>
            </a:r>
          </a:p>
          <a:p>
            <a:pPr>
              <a:buClr>
                <a:srgbClr val="7030A0"/>
              </a:buClr>
              <a:buSzPct val="100000"/>
              <a:buNone/>
            </a:pP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  a)Positive Norms</a:t>
            </a:r>
          </a:p>
          <a:p>
            <a:pPr>
              <a:buClr>
                <a:srgbClr val="7030A0"/>
              </a:buClr>
              <a:buSzPct val="100000"/>
              <a:buNone/>
            </a:pP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  b)Modification of Team Norms</a:t>
            </a:r>
            <a:endParaRPr lang="en-US" sz="32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381000"/>
            <a:ext cx="8839200" cy="609295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2800" dirty="0" smtClean="0">
                <a:solidFill>
                  <a:srgbClr val="0070C0"/>
                </a:solidFill>
              </a:rPr>
              <a:t>CREATIVE AN EFFECTIVE TEAM CLIMATE</a:t>
            </a: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Clr>
                <a:srgbClr val="FF0000"/>
              </a:buClr>
              <a:buSzPct val="100000"/>
              <a:buFont typeface="Wingdings" pitchFamily="2" charset="2"/>
              <a:buChar char="ü"/>
            </a:pPr>
            <a:r>
              <a:rPr lang="en-US" sz="4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Social Support</a:t>
            </a:r>
          </a:p>
          <a:p>
            <a:pPr>
              <a:buClr>
                <a:srgbClr val="FF0000"/>
              </a:buClr>
              <a:buSzPct val="100000"/>
              <a:buFont typeface="Wingdings" pitchFamily="2" charset="2"/>
              <a:buChar char="ü"/>
            </a:pPr>
            <a:r>
              <a:rPr lang="en-US" sz="4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Proximity</a:t>
            </a:r>
          </a:p>
          <a:p>
            <a:pPr>
              <a:buClr>
                <a:srgbClr val="FF0000"/>
              </a:buClr>
              <a:buSzPct val="100000"/>
              <a:buFont typeface="Wingdings" pitchFamily="2" charset="2"/>
              <a:buChar char="ü"/>
            </a:pPr>
            <a:r>
              <a:rPr lang="en-US" sz="4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Distinctiveness</a:t>
            </a:r>
          </a:p>
          <a:p>
            <a:pPr>
              <a:buClr>
                <a:srgbClr val="FF0000"/>
              </a:buClr>
              <a:buSzPct val="100000"/>
              <a:buFont typeface="Wingdings" pitchFamily="2" charset="2"/>
              <a:buChar char="ü"/>
            </a:pPr>
            <a:r>
              <a:rPr lang="en-US" sz="4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Fairness</a:t>
            </a:r>
          </a:p>
          <a:p>
            <a:pPr>
              <a:buClr>
                <a:srgbClr val="FF0000"/>
              </a:buClr>
              <a:buSzPct val="100000"/>
              <a:buFont typeface="Wingdings" pitchFamily="2" charset="2"/>
              <a:buChar char="ü"/>
            </a:pPr>
            <a:r>
              <a:rPr lang="en-US" sz="4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Similarity</a:t>
            </a:r>
          </a:p>
          <a:p>
            <a:pPr>
              <a:buClr>
                <a:srgbClr val="FF0000"/>
              </a:buClr>
              <a:buSzPct val="100000"/>
              <a:buNone/>
            </a:pPr>
            <a:endParaRPr lang="en-US" sz="48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229600" cy="6245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Social Loafing</a:t>
            </a:r>
          </a:p>
          <a:p>
            <a:pPr>
              <a:buNone/>
            </a:pPr>
            <a:endParaRPr lang="en-US" sz="5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2060"/>
              </a:buClr>
              <a:buSzPct val="100000"/>
              <a:buFont typeface="Wingdings" pitchFamily="2" charset="2"/>
              <a:buChar char="v"/>
            </a:pPr>
            <a:r>
              <a:rPr lang="en-US" sz="4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It is the phenomenon of a person exerting less effort to achieve a goal when they work in group than they work alone.</a:t>
            </a:r>
          </a:p>
          <a:p>
            <a:pPr>
              <a:buClr>
                <a:srgbClr val="002060"/>
              </a:buClr>
              <a:buSzPct val="100000"/>
              <a:buNone/>
            </a:pPr>
            <a:endParaRPr lang="en-US" sz="48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8229600" cy="609295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     </a:t>
            </a:r>
            <a:r>
              <a:rPr lang="en-US" sz="4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VIOLENCE  IN SPORTS</a:t>
            </a:r>
          </a:p>
          <a:p>
            <a:pPr>
              <a:buNone/>
            </a:pPr>
            <a:endParaRPr lang="en-US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3">
                  <a:lumMod val="50000"/>
                </a:schemeClr>
              </a:buClr>
              <a:buSzPct val="100000"/>
              <a:buFont typeface="Wingdings" pitchFamily="2" charset="2"/>
              <a:buChar char="ü"/>
            </a:pP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Sports can bring out the best in people through teamwork, shared goals, competition and motivation, they also can be violent.</a:t>
            </a:r>
          </a:p>
          <a:p>
            <a:pPr>
              <a:buClr>
                <a:schemeClr val="accent3">
                  <a:lumMod val="50000"/>
                </a:schemeClr>
              </a:buClr>
              <a:buSzPct val="100000"/>
              <a:buFont typeface="Wingdings" pitchFamily="2" charset="2"/>
              <a:buChar char="ü"/>
            </a:pP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Violence in Sports and violence by athletes out of sport present a challenge to the field.</a:t>
            </a:r>
          </a:p>
          <a:p>
            <a:pPr>
              <a:buClr>
                <a:schemeClr val="accent3">
                  <a:lumMod val="50000"/>
                </a:schemeClr>
              </a:buClr>
              <a:buSzPct val="100000"/>
              <a:buFont typeface="Wingdings" pitchFamily="2" charset="2"/>
              <a:buChar char="ü"/>
            </a:pP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As a part of Psychology Professionals we must prevent and deal with violence in and out sport at both individual and institutional level.  </a:t>
            </a:r>
            <a:endParaRPr lang="en-US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Aggression In Sports </a:t>
            </a:r>
            <a:endParaRPr lang="en-US" sz="4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Aggression is defined as any behavior directed toward intentionally harming or injuring another living being.</a:t>
            </a:r>
          </a:p>
          <a:p>
            <a:pPr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Criteria for Aggression</a:t>
            </a:r>
          </a:p>
          <a:p>
            <a:pPr>
              <a:buClr>
                <a:srgbClr val="FF0000"/>
              </a:buClr>
              <a:buSzPct val="100000"/>
              <a:buNone/>
            </a:pP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a)It is a behavior.</a:t>
            </a:r>
          </a:p>
          <a:p>
            <a:pPr>
              <a:buClr>
                <a:srgbClr val="FF0000"/>
              </a:buClr>
              <a:buSzPct val="100000"/>
              <a:buNone/>
            </a:pP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b)It involve intent</a:t>
            </a:r>
          </a:p>
          <a:p>
            <a:pPr>
              <a:buClr>
                <a:srgbClr val="FF0000"/>
              </a:buClr>
              <a:buSzPct val="100000"/>
              <a:buNone/>
            </a:pP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c)It involve harm or injury</a:t>
            </a:r>
          </a:p>
          <a:p>
            <a:pPr>
              <a:buClr>
                <a:srgbClr val="FF0000"/>
              </a:buClr>
              <a:buSzPct val="100000"/>
              <a:buNone/>
            </a:pP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d)it is directed toward a living organism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8001000" cy="59405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800" dirty="0" smtClean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Understanding the Causes of Aggression</a:t>
            </a:r>
          </a:p>
          <a:p>
            <a:pPr>
              <a:buNone/>
            </a:pPr>
            <a:endParaRPr lang="en-US" sz="4800" dirty="0" smtClean="0">
              <a:solidFill>
                <a:srgbClr val="3366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Instinct Theory</a:t>
            </a:r>
          </a:p>
          <a:p>
            <a:pPr>
              <a:buFont typeface="Wingdings" pitchFamily="2" charset="2"/>
              <a:buChar char="ü"/>
            </a:pP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Frustration-Aggression Theory</a:t>
            </a:r>
          </a:p>
          <a:p>
            <a:pPr>
              <a:buFont typeface="Wingdings" pitchFamily="2" charset="2"/>
              <a:buChar char="ü"/>
            </a:pP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Social Learning Theory</a:t>
            </a:r>
          </a:p>
          <a:p>
            <a:pPr>
              <a:buFont typeface="Wingdings" pitchFamily="2" charset="2"/>
              <a:buChar char="ü"/>
            </a:pP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General Aggression Model</a:t>
            </a:r>
            <a:endParaRPr lang="en-US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1417638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Applying knowledge to professional practice</a:t>
            </a:r>
            <a:endParaRPr lang="en-US" sz="48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2133600"/>
            <a:ext cx="7391400" cy="4340352"/>
          </a:xfrm>
        </p:spPr>
        <p:txBody>
          <a:bodyPr>
            <a:normAutofit lnSpcReduction="10000"/>
          </a:bodyPr>
          <a:lstStyle/>
          <a:p>
            <a:pPr lvl="1">
              <a:lnSpc>
                <a:spcPct val="150000"/>
              </a:lnSpc>
              <a:buClr>
                <a:srgbClr val="FF0000"/>
              </a:buClr>
              <a:buSzPct val="100000"/>
              <a:buFont typeface="Wingdings" pitchFamily="2" charset="2"/>
              <a:buChar char="q"/>
            </a:pP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Understand when aggression is most likely to occur.</a:t>
            </a:r>
          </a:p>
          <a:p>
            <a:pPr>
              <a:lnSpc>
                <a:spcPct val="150000"/>
              </a:lnSpc>
              <a:buClr>
                <a:srgbClr val="FF0000"/>
              </a:buClr>
              <a:buSzPct val="100000"/>
              <a:buFont typeface="Wingdings" pitchFamily="2" charset="2"/>
              <a:buChar char="q"/>
            </a:pP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Modify Aggressive Reactions</a:t>
            </a:r>
          </a:p>
          <a:p>
            <a:pPr>
              <a:lnSpc>
                <a:spcPct val="150000"/>
              </a:lnSpc>
              <a:buClr>
                <a:srgbClr val="FF0000"/>
              </a:buClr>
              <a:buSzPct val="100000"/>
              <a:buFont typeface="Wingdings" pitchFamily="2" charset="2"/>
              <a:buChar char="q"/>
            </a:pP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Teach Appropriate Behavior.</a:t>
            </a:r>
          </a:p>
          <a:p>
            <a:pPr>
              <a:lnSpc>
                <a:spcPct val="150000"/>
              </a:lnSpc>
              <a:buClr>
                <a:srgbClr val="FF0000"/>
              </a:buClr>
              <a:buSzPct val="100000"/>
              <a:buFont typeface="Wingdings" pitchFamily="2" charset="2"/>
              <a:buChar char="q"/>
            </a:pP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Establish Team Norms</a:t>
            </a:r>
          </a:p>
        </p:txBody>
      </p:sp>
      <p:pic>
        <p:nvPicPr>
          <p:cNvPr id="4" name="Picture 3" descr="AGGRESSSI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4200" y="1676400"/>
            <a:ext cx="2209800" cy="5181600"/>
          </a:xfrm>
          <a:prstGeom prst="rect">
            <a:avLst/>
          </a:prstGeom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EXERCISE AND PSYCHOLOGICAL WELL-BEING</a:t>
            </a:r>
            <a:endParaRPr lang="en-US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Reasons to exercise</a:t>
            </a:r>
          </a:p>
          <a:p>
            <a:pPr>
              <a:buClr>
                <a:srgbClr val="FF0000"/>
              </a:buClr>
              <a:buSzPct val="100000"/>
              <a:buNone/>
            </a:pP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a)Weight Control</a:t>
            </a:r>
          </a:p>
          <a:p>
            <a:pPr>
              <a:buClr>
                <a:srgbClr val="FF0000"/>
              </a:buClr>
              <a:buSzPct val="100000"/>
              <a:buNone/>
            </a:pP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b)Reduced Risk of Cardiovascular Disease</a:t>
            </a:r>
          </a:p>
          <a:p>
            <a:pPr>
              <a:buClr>
                <a:srgbClr val="FF0000"/>
              </a:buClr>
              <a:buSzPct val="100000"/>
              <a:buNone/>
            </a:pP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c)Reduced in stress and Depression</a:t>
            </a:r>
          </a:p>
          <a:p>
            <a:pPr>
              <a:buClr>
                <a:srgbClr val="FF0000"/>
              </a:buClr>
              <a:buSzPct val="100000"/>
              <a:buNone/>
            </a:pP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d)Enjoyment</a:t>
            </a:r>
          </a:p>
          <a:p>
            <a:pPr>
              <a:buClr>
                <a:srgbClr val="FF0000"/>
              </a:buClr>
              <a:buSzPct val="100000"/>
              <a:buNone/>
            </a:pP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e)Enhancement of Self-Esteem</a:t>
            </a:r>
          </a:p>
          <a:p>
            <a:pPr>
              <a:buClr>
                <a:srgbClr val="FF0000"/>
              </a:buClr>
              <a:buSzPct val="100000"/>
              <a:buNone/>
            </a:pP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f)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Opporchunity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to Socialize</a:t>
            </a: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229600" cy="6245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REASONS FOR NOT EXERCISING</a:t>
            </a:r>
          </a:p>
          <a:p>
            <a:pPr>
              <a:buNone/>
            </a:pPr>
            <a:endParaRPr lang="en-US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3600" dirty="0" smtClean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a)Perceived Lack of Time</a:t>
            </a:r>
          </a:p>
          <a:p>
            <a:pPr>
              <a:buNone/>
            </a:pPr>
            <a:r>
              <a:rPr lang="en-US" sz="3600" dirty="0" smtClean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</a:p>
          <a:p>
            <a:pPr>
              <a:buNone/>
            </a:pPr>
            <a:r>
              <a:rPr lang="en-US" sz="3600" dirty="0" smtClean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           b) Lack of Energy</a:t>
            </a:r>
          </a:p>
          <a:p>
            <a:pPr>
              <a:buNone/>
            </a:pPr>
            <a:endParaRPr lang="en-US" sz="3600" dirty="0" smtClean="0">
              <a:solidFill>
                <a:srgbClr val="3366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dirty="0" smtClean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           c)Lack of Motivation</a:t>
            </a:r>
            <a:endParaRPr lang="en-US" sz="3600" dirty="0">
              <a:solidFill>
                <a:srgbClr val="3366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CONCLUSION</a:t>
            </a:r>
            <a:endParaRPr lang="en-US" sz="5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170BB5"/>
                </a:solidFill>
                <a:latin typeface="Times New Roman" pitchFamily="18" charset="0"/>
                <a:cs typeface="Times New Roman" pitchFamily="18" charset="0"/>
              </a:rPr>
              <a:t>Group Dynamics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170BB5"/>
                </a:solidFill>
                <a:latin typeface="Times New Roman" pitchFamily="18" charset="0"/>
                <a:cs typeface="Times New Roman" pitchFamily="18" charset="0"/>
              </a:rPr>
              <a:t>Theories of Development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170BB5"/>
                </a:solidFill>
                <a:latin typeface="Times New Roman" pitchFamily="18" charset="0"/>
                <a:cs typeface="Times New Roman" pitchFamily="18" charset="0"/>
              </a:rPr>
              <a:t>Group Structure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170BB5"/>
                </a:solidFill>
                <a:latin typeface="Times New Roman" pitchFamily="18" charset="0"/>
                <a:cs typeface="Times New Roman" pitchFamily="18" charset="0"/>
              </a:rPr>
              <a:t>Creating Effective team climate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170BB5"/>
                </a:solidFill>
                <a:latin typeface="Times New Roman" pitchFamily="18" charset="0"/>
                <a:cs typeface="Times New Roman" pitchFamily="18" charset="0"/>
              </a:rPr>
              <a:t>Social Loafing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170BB5"/>
                </a:solidFill>
                <a:latin typeface="Times New Roman" pitchFamily="18" charset="0"/>
                <a:cs typeface="Times New Roman" pitchFamily="18" charset="0"/>
              </a:rPr>
              <a:t>Violence and Aggression in Sports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170BB5"/>
                </a:solidFill>
                <a:latin typeface="Times New Roman" pitchFamily="18" charset="0"/>
                <a:cs typeface="Times New Roman" pitchFamily="18" charset="0"/>
              </a:rPr>
              <a:t>Causes Of Aggression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170BB5"/>
                </a:solidFill>
                <a:latin typeface="Times New Roman" pitchFamily="18" charset="0"/>
                <a:cs typeface="Times New Roman" pitchFamily="18" charset="0"/>
              </a:rPr>
              <a:t>Exercise and Psychological well-being</a:t>
            </a:r>
          </a:p>
          <a:p>
            <a:pPr>
              <a:lnSpc>
                <a:spcPct val="150000"/>
              </a:lnSpc>
              <a:buNone/>
            </a:pPr>
            <a:endParaRPr lang="en-US" dirty="0" smtClean="0">
              <a:solidFill>
                <a:srgbClr val="170BB5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solidFill>
                <a:srgbClr val="170BB5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1" y="1752600"/>
            <a:ext cx="85344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GROUP DYNAMICS IN SPORTS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</a:t>
            </a:r>
            <a:r>
              <a:rPr lang="en-US" sz="6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REFERENCES</a:t>
            </a:r>
            <a:endParaRPr lang="en-US" sz="6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991600" cy="4873752"/>
          </a:xfrm>
        </p:spPr>
        <p:txBody>
          <a:bodyPr>
            <a:normAutofit/>
          </a:bodyPr>
          <a:lstStyle/>
          <a:p>
            <a:pPr>
              <a:buClr>
                <a:srgbClr val="170BB5"/>
              </a:buClr>
              <a:buSzPct val="100000"/>
              <a:buFont typeface="Wingdings" pitchFamily="2" charset="2"/>
              <a:buChar char="v"/>
            </a:pP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Weinberg,R.S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Gould,D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.(2011).Foundation of sports and Exercise Psychology(5</a:t>
            </a:r>
            <a:r>
              <a:rPr lang="en-US" sz="3200" i="1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ed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).Human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Kinetics.United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States of America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Clr>
                <a:srgbClr val="170BB5"/>
              </a:buClr>
              <a:buSzPct val="100000"/>
              <a:buFont typeface="Wingdings" pitchFamily="2" charset="2"/>
              <a:buChar char="v"/>
            </a:pPr>
            <a:r>
              <a:rPr lang="en-US" sz="3200" i="1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https://en.oxforddictionaries.com</a:t>
            </a:r>
            <a:endParaRPr lang="en-US" sz="32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170BB5"/>
              </a:buClr>
              <a:buSzPct val="100000"/>
              <a:buFont typeface="Wingdings" pitchFamily="2" charset="2"/>
              <a:buChar char="v"/>
            </a:pP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https://en.mwikipedia.org&gt;wiki&gt;socialloafing.</a:t>
            </a:r>
          </a:p>
          <a:p>
            <a:pPr>
              <a:buClr>
                <a:srgbClr val="170BB5"/>
              </a:buClr>
              <a:buSzPct val="100000"/>
              <a:buFont typeface="Wingdings" pitchFamily="2" charset="2"/>
              <a:buChar char="v"/>
            </a:pPr>
            <a:r>
              <a:rPr lang="en-US" sz="3200" i="1" dirty="0" smtClean="0">
                <a:latin typeface="Times New Roman" pitchFamily="18" charset="0"/>
                <a:cs typeface="Times New Roman" pitchFamily="18" charset="0"/>
                <a:hlinkClick r:id="rId3"/>
              </a:rPr>
              <a:t>www.apadivision.org/division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Clr>
                <a:srgbClr val="170BB5"/>
              </a:buClr>
              <a:buSzPct val="100000"/>
              <a:buFont typeface="Wingdings" pitchFamily="2" charset="2"/>
              <a:buChar char="v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170BB5"/>
              </a:buClr>
              <a:buSzPct val="100000"/>
              <a:buFont typeface="Wingdings" pitchFamily="2" charset="2"/>
              <a:buChar char="v"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p\Desktop\than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372600" cy="6857999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 </a:t>
            </a:r>
            <a:r>
              <a:rPr lang="en-US" sz="4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CONTENTS</a:t>
            </a:r>
            <a:endParaRPr lang="en-US" sz="48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Groups</a:t>
            </a:r>
          </a:p>
          <a:p>
            <a:r>
              <a:rPr lang="en-US" dirty="0" smtClean="0"/>
              <a:t>Linear perspective</a:t>
            </a:r>
          </a:p>
          <a:p>
            <a:r>
              <a:rPr lang="en-US" dirty="0" smtClean="0"/>
              <a:t>Cyclic perspective </a:t>
            </a:r>
          </a:p>
          <a:p>
            <a:r>
              <a:rPr lang="en-US" dirty="0" err="1" smtClean="0"/>
              <a:t>Pendular</a:t>
            </a:r>
            <a:r>
              <a:rPr lang="en-US" dirty="0" smtClean="0"/>
              <a:t> perspective</a:t>
            </a:r>
          </a:p>
          <a:p>
            <a:r>
              <a:rPr lang="en-US" dirty="0" smtClean="0"/>
              <a:t>Group structure</a:t>
            </a:r>
          </a:p>
          <a:p>
            <a:r>
              <a:rPr lang="en-US" dirty="0" smtClean="0"/>
              <a:t>Social loafing</a:t>
            </a:r>
          </a:p>
          <a:p>
            <a:r>
              <a:rPr lang="en-US" dirty="0" smtClean="0"/>
              <a:t>Violence and aggression in sports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INTRODUCTION</a:t>
            </a:r>
            <a:endParaRPr lang="en-US" sz="4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73752"/>
          </a:xfrm>
        </p:spPr>
        <p:txBody>
          <a:bodyPr/>
          <a:lstStyle/>
          <a:p>
            <a:pPr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A number of people or things that are located, gathered or classed together.</a:t>
            </a:r>
          </a:p>
          <a:p>
            <a:pPr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Three theories of Group Development</a:t>
            </a:r>
          </a:p>
          <a:p>
            <a:pPr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Group Structure</a:t>
            </a:r>
          </a:p>
          <a:p>
            <a:pPr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It is the phenomenon of a person exerting less effort to achieve a goal when they work in group than they work alone.</a:t>
            </a:r>
          </a:p>
          <a:p>
            <a:pPr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Aggression is defined as any behavior directed toward intentionally harming or injuring another living being.</a:t>
            </a:r>
          </a:p>
          <a:p>
            <a:pPr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Exercise and Psychological well-being</a:t>
            </a:r>
          </a:p>
          <a:p>
            <a:pPr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endParaRPr lang="en-US" dirty="0" smtClean="0"/>
          </a:p>
          <a:p>
            <a:pPr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      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DEFINITION OF GROUP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05000"/>
            <a:ext cx="7467600" cy="4568952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number of people or things that are located, gathered, or classed together.</a:t>
            </a:r>
          </a:p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collection of individuals who have regular contact and frequent interactions, mutual influence, common feelings and who work together to achieve a common set of goals. 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077200" cy="1265238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THREE THEORIES OF GROUP   DEVELOPMENT</a:t>
            </a:r>
            <a:endParaRPr lang="en-US" sz="4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>
              <a:buClr>
                <a:srgbClr val="0070C0"/>
              </a:buClr>
              <a:buSzPct val="100000"/>
            </a:pPr>
            <a:r>
              <a:rPr lang="en-US" sz="3600" dirty="0" smtClean="0">
                <a:solidFill>
                  <a:srgbClr val="00B050"/>
                </a:solidFill>
              </a:rPr>
              <a:t>Linear Perspective</a:t>
            </a:r>
          </a:p>
          <a:p>
            <a:pPr>
              <a:buClr>
                <a:srgbClr val="0070C0"/>
              </a:buClr>
              <a:buSzPct val="100000"/>
              <a:buNone/>
            </a:pPr>
            <a:endParaRPr lang="en-US" sz="3600" dirty="0" smtClean="0">
              <a:solidFill>
                <a:srgbClr val="00B050"/>
              </a:solidFill>
            </a:endParaRPr>
          </a:p>
          <a:p>
            <a:pPr>
              <a:buClr>
                <a:srgbClr val="0070C0"/>
              </a:buClr>
              <a:buSzPct val="100000"/>
            </a:pPr>
            <a:r>
              <a:rPr lang="en-US" sz="3600" dirty="0" smtClean="0">
                <a:solidFill>
                  <a:srgbClr val="00B050"/>
                </a:solidFill>
              </a:rPr>
              <a:t>Cyclic(Life cycle) Perspective</a:t>
            </a:r>
          </a:p>
          <a:p>
            <a:pPr>
              <a:buClr>
                <a:srgbClr val="0070C0"/>
              </a:buClr>
              <a:buSzPct val="100000"/>
              <a:buNone/>
            </a:pPr>
            <a:endParaRPr lang="en-US" sz="3600" dirty="0" smtClean="0">
              <a:solidFill>
                <a:srgbClr val="00B050"/>
              </a:solidFill>
            </a:endParaRPr>
          </a:p>
          <a:p>
            <a:pPr>
              <a:buClr>
                <a:srgbClr val="0070C0"/>
              </a:buClr>
              <a:buSzPct val="100000"/>
            </a:pPr>
            <a:r>
              <a:rPr lang="en-US" sz="3600" dirty="0" err="1" smtClean="0">
                <a:solidFill>
                  <a:srgbClr val="00B050"/>
                </a:solidFill>
              </a:rPr>
              <a:t>Pendular</a:t>
            </a:r>
            <a:r>
              <a:rPr lang="en-US" sz="3600" dirty="0" smtClean="0">
                <a:solidFill>
                  <a:srgbClr val="00B050"/>
                </a:solidFill>
              </a:rPr>
              <a:t> Perspective</a:t>
            </a:r>
            <a:endParaRPr lang="en-US" sz="36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09600"/>
            <a:ext cx="8305800" cy="586435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    </a:t>
            </a:r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1) Linear Perspective</a:t>
            </a:r>
          </a:p>
          <a:p>
            <a:pPr>
              <a:buNone/>
            </a:pPr>
            <a:endParaRPr lang="en-US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Four stages include</a:t>
            </a:r>
          </a:p>
          <a:p>
            <a:pPr>
              <a:buNone/>
            </a:pPr>
            <a:r>
              <a:rPr lang="en-US" sz="4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                    a)  Forming</a:t>
            </a:r>
          </a:p>
          <a:p>
            <a:pPr>
              <a:buNone/>
            </a:pPr>
            <a:r>
              <a:rPr lang="en-US" sz="4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                    b)  Storming</a:t>
            </a:r>
          </a:p>
          <a:p>
            <a:pPr>
              <a:buNone/>
            </a:pPr>
            <a:r>
              <a:rPr lang="en-US" sz="4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                    c)  </a:t>
            </a:r>
            <a:r>
              <a:rPr lang="en-US" sz="40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Norming</a:t>
            </a:r>
            <a:endParaRPr lang="en-US" sz="40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                    d)  Performing</a:t>
            </a:r>
          </a:p>
          <a:p>
            <a:pPr>
              <a:buNone/>
            </a:pPr>
            <a:r>
              <a:rPr lang="en-US" sz="4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endParaRPr lang="en-US" sz="40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7467600" cy="6016752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2)Cyclic Or Life Cycle Perspective</a:t>
            </a:r>
          </a:p>
          <a:p>
            <a:pPr>
              <a:buNone/>
            </a:pPr>
            <a:endParaRPr lang="en-US" sz="3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life cycle have common in assumption that groups that develop in a manner similar to the life cycle of individuals.</a:t>
            </a:r>
          </a:p>
          <a:p>
            <a:pPr>
              <a:buFont typeface="Wingdings" pitchFamily="2" charset="2"/>
              <a:buChar char="ü"/>
            </a:pPr>
            <a:r>
              <a:rPr lang="en-US" sz="4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Include birth, growth and death</a:t>
            </a:r>
          </a:p>
          <a:p>
            <a:pPr>
              <a:buFont typeface="Wingdings" pitchFamily="2" charset="2"/>
              <a:buChar char="ü"/>
            </a:pPr>
            <a:endParaRPr lang="en-US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7467600" cy="60167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4400" dirty="0" smtClean="0"/>
              <a:t>         </a:t>
            </a:r>
            <a:r>
              <a:rPr lang="en-US" sz="4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en-US" sz="4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Pendular</a:t>
            </a:r>
            <a:r>
              <a:rPr lang="en-US" sz="4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Perspective</a:t>
            </a:r>
          </a:p>
          <a:p>
            <a:pPr>
              <a:buNone/>
            </a:pPr>
            <a:endParaRPr lang="en-US" sz="44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Stages includes</a:t>
            </a:r>
          </a:p>
          <a:p>
            <a:pPr>
              <a:buNone/>
            </a:pPr>
            <a:endParaRPr lang="en-US" sz="4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a)Orientation</a:t>
            </a:r>
          </a:p>
          <a:p>
            <a:pPr>
              <a:buNone/>
            </a:pPr>
            <a:r>
              <a:rPr lang="en-US" sz="4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b)Differentiation and Conflict</a:t>
            </a:r>
          </a:p>
          <a:p>
            <a:pPr>
              <a:buNone/>
            </a:pPr>
            <a:r>
              <a:rPr lang="en-US" sz="4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c)Resolution and Cohesion</a:t>
            </a:r>
          </a:p>
          <a:p>
            <a:pPr>
              <a:buNone/>
            </a:pPr>
            <a:r>
              <a:rPr lang="en-US" sz="4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d)Differentiation and Conflict</a:t>
            </a:r>
          </a:p>
          <a:p>
            <a:pPr>
              <a:buNone/>
            </a:pPr>
            <a:r>
              <a:rPr lang="en-US" sz="4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e)Termination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261</TotalTime>
  <Words>575</Words>
  <Application>Microsoft Office PowerPoint</Application>
  <PresentationFormat>On-screen Show (4:3)</PresentationFormat>
  <Paragraphs>133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Oriel</vt:lpstr>
      <vt:lpstr>Slide 1</vt:lpstr>
      <vt:lpstr>Slide 2</vt:lpstr>
      <vt:lpstr>                       CONTENTS</vt:lpstr>
      <vt:lpstr>         INTRODUCTION</vt:lpstr>
      <vt:lpstr>      DEFINITION OF GROUP</vt:lpstr>
      <vt:lpstr>THREE THEORIES OF GROUP   DEVELOPMENT</vt:lpstr>
      <vt:lpstr>Slide 7</vt:lpstr>
      <vt:lpstr>Slide 8</vt:lpstr>
      <vt:lpstr>Slide 9</vt:lpstr>
      <vt:lpstr>           Group Structure</vt:lpstr>
      <vt:lpstr>Slide 11</vt:lpstr>
      <vt:lpstr>Slide 12</vt:lpstr>
      <vt:lpstr>Slide 13</vt:lpstr>
      <vt:lpstr>      Aggression In Sports </vt:lpstr>
      <vt:lpstr>Slide 15</vt:lpstr>
      <vt:lpstr>Applying knowledge to professional practice</vt:lpstr>
      <vt:lpstr>EXERCISE AND PSYCHOLOGICAL WELL-BEING</vt:lpstr>
      <vt:lpstr>Slide 18</vt:lpstr>
      <vt:lpstr>         CONCLUSION</vt:lpstr>
      <vt:lpstr>         REFERENCES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DEFINITION OF GROUP</dc:title>
  <dc:creator>hp</dc:creator>
  <cp:lastModifiedBy>acer</cp:lastModifiedBy>
  <cp:revision>23</cp:revision>
  <dcterms:created xsi:type="dcterms:W3CDTF">2018-02-14T14:43:42Z</dcterms:created>
  <dcterms:modified xsi:type="dcterms:W3CDTF">2019-08-01T05:41:44Z</dcterms:modified>
</cp:coreProperties>
</file>